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52" r:id="rId11"/>
    <p:sldId id="353" r:id="rId12"/>
    <p:sldId id="354" r:id="rId13"/>
    <p:sldId id="355" r:id="rId14"/>
    <p:sldId id="356" r:id="rId15"/>
    <p:sldId id="267" r:id="rId16"/>
    <p:sldId id="268" r:id="rId17"/>
    <p:sldId id="357" r:id="rId18"/>
    <p:sldId id="269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31" r:id="rId68"/>
    <p:sldId id="332" r:id="rId69"/>
    <p:sldId id="333" r:id="rId70"/>
    <p:sldId id="334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760" y="989083"/>
            <a:ext cx="935729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b="1" dirty="0" smtClean="0"/>
              <a:t>新專案（</a:t>
            </a:r>
            <a:r>
              <a:rPr lang="en-US" altLang="zh-TW" b="1" dirty="0" err="1" smtClean="0"/>
              <a:t>Gitlab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Project</a:t>
            </a:r>
            <a:r>
              <a:rPr lang="zh-TW" altLang="en-US" b="1" dirty="0" smtClean="0"/>
              <a:t>）若要使用 </a:t>
            </a:r>
            <a:r>
              <a:rPr lang="en-US" altLang="zh-TW" b="1" dirty="0" smtClean="0"/>
              <a:t>CICD</a:t>
            </a:r>
            <a:r>
              <a:rPr lang="zh-TW" altLang="en-US" b="1" dirty="0" smtClean="0"/>
              <a:t> 自動化部屬流程，可一</a:t>
            </a:r>
            <a:r>
              <a:rPr lang="zh-TW" altLang="en-US" b="1" dirty="0"/>
              <a:t>次</a:t>
            </a:r>
            <a:r>
              <a:rPr lang="zh-TW" altLang="en-US" b="1" dirty="0" smtClean="0"/>
              <a:t>申請以下權限：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open_unlts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底下有哪些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Project (EX: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unlts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原則上命名規則為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開放系統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ncbs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新核心系統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Folder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底下有些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Jenkins pipeline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同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 Group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與 </a:t>
            </a:r>
            <a:r>
              <a:rPr lang="en-US" altLang="zh-TW" b="1" dirty="0" err="1" smtClean="0">
                <a:solidFill>
                  <a:schemeClr val="accent1">
                    <a:lumMod val="75000"/>
                  </a:schemeClr>
                </a:solidFill>
              </a:rPr>
              <a:t>Gitlab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project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的架構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申請建立新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IQ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讓所處科別帳號可以進行掃描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7194" y="5698065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s</a:t>
            </a:r>
            <a:r>
              <a:rPr lang="en-US" altLang="zh-TW" dirty="0" smtClean="0">
                <a:solidFill>
                  <a:srgbClr val="C00000"/>
                </a:solidFill>
              </a:rPr>
              <a:t>ystem</a:t>
            </a:r>
            <a:r>
              <a:rPr lang="zh-TW" altLang="en-US" dirty="0" smtClean="0">
                <a:solidFill>
                  <a:srgbClr val="C00000"/>
                </a:solidFill>
              </a:rPr>
              <a:t>_name </a:t>
            </a:r>
            <a:r>
              <a:rPr lang="en-US" altLang="zh-TW" dirty="0" smtClean="0">
                <a:solidFill>
                  <a:srgbClr val="C00000"/>
                </a:solidFill>
              </a:rPr>
              <a:t>: </a:t>
            </a:r>
            <a:r>
              <a:rPr lang="zh-TW" altLang="en-US" dirty="0" smtClean="0">
                <a:solidFill>
                  <a:srgbClr val="C00000"/>
                </a:solidFill>
              </a:rPr>
              <a:t>為系統別 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zh-TW" altLang="en-US" dirty="0" smtClean="0">
                <a:solidFill>
                  <a:srgbClr val="C00000"/>
                </a:solidFill>
              </a:rPr>
              <a:t>如 </a:t>
            </a:r>
            <a:r>
              <a:rPr lang="en-US" altLang="zh-TW" dirty="0" err="1" smtClean="0">
                <a:solidFill>
                  <a:srgbClr val="C00000"/>
                </a:solidFill>
              </a:rPr>
              <a:t>ncbs_mid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7760" y="4374626"/>
            <a:ext cx="89485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en-US" altLang="zh-TW" b="1" dirty="0" smtClean="0"/>
          </a:p>
          <a:p>
            <a:pPr>
              <a:lnSpc>
                <a:spcPts val="3000"/>
              </a:lnSpc>
            </a:pPr>
            <a:r>
              <a:rPr lang="zh-TW" altLang="en-US" b="1" dirty="0"/>
              <a:t>申請單檔名：</a:t>
            </a:r>
            <a:endParaRPr lang="en-US" altLang="zh-TW" b="1" dirty="0"/>
          </a:p>
          <a:p>
            <a:pPr>
              <a:lnSpc>
                <a:spcPts val="3000"/>
              </a:lnSpc>
            </a:pP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CICD_Request_form_V2.3_(system_name)_(20250905).xlsx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934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090" y="773640"/>
            <a:ext cx="8948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請至 </a:t>
            </a:r>
            <a:r>
              <a:rPr lang="en-US" altLang="zh-TW" b="1" dirty="0" smtClean="0"/>
              <a:t>Notes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資訊研發處討論區 </a:t>
            </a:r>
            <a:r>
              <a:rPr lang="en-US" altLang="zh-TW" b="1" dirty="0" smtClean="0"/>
              <a:t>-&gt;</a:t>
            </a:r>
            <a:r>
              <a:rPr lang="zh-TW" altLang="en-US" b="1" dirty="0" smtClean="0"/>
              <a:t> 南區開發中心 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可找到相關文件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如下圖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申請前可以至此路徑下載最新版本的申請單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0" y="1419971"/>
            <a:ext cx="8733559" cy="48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三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en-US" altLang="zh-TW" sz="3600" b="1" spc="-1" dirty="0" err="1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Gitlab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1327815"/>
            <a:ext cx="9781309" cy="3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四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Jenkins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" y="1624890"/>
            <a:ext cx="9832021" cy="30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CICD 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申請單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五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) : IQ</a:t>
            </a:r>
            <a:r>
              <a:rPr lang="zh-TW" altLang="en-US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 </a:t>
            </a:r>
            <a:r>
              <a:rPr lang="en-US" altLang="zh-TW" sz="3600" b="1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ORGZ And APP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1914507"/>
            <a:ext cx="9761538" cy="17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9603582" cy="51178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Dev </a:t>
            </a:r>
            <a:r>
              <a:rPr lang="zh-TW" sz="2000" b="1" strike="noStrike" spc="-1" dirty="0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環境</a:t>
            </a:r>
            <a:r>
              <a:rPr lang="zh-TW" sz="2000" b="1" strike="noStrike" spc="-1" dirty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的 </a:t>
            </a:r>
            <a:r>
              <a:rPr lang="en-US" sz="2000" b="1" strike="noStrike" spc="-1" dirty="0" err="1" smtClean="0">
                <a:solidFill>
                  <a:schemeClr val="accent3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Developer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Maintainer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前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，須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確認第三方套件無風險、</a:t>
            </a:r>
            <a:r>
              <a:rPr lang="en-US" b="0" strike="noStrike" spc="-1" dirty="0" err="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endParaRPr lang="en-US" b="0" strike="noStrike" spc="-1" dirty="0">
              <a:solidFill>
                <a:schemeClr val="accent6">
                  <a:lumMod val="75000"/>
                </a:schemeClr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ts val="28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UAT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流程必須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將</a:t>
            </a:r>
            <a:r>
              <a:rPr lang="en-US" alt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Tag ID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寫入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需求單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 smtClean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2" defTabSz="914400">
              <a:lnSpc>
                <a:spcPts val="28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0"/>
              </a:lnSpc>
              <a:buClr>
                <a:srgbClr val="000000"/>
              </a:buClr>
            </a:pPr>
            <a:r>
              <a:rPr lang="en-US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Stage </a:t>
            </a:r>
            <a:r>
              <a:rPr lang="zh-TW" sz="2000" b="1" strike="noStrike" spc="-1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1" strike="noStrike" spc="-1" dirty="0" err="1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Gitlab</a:t>
            </a:r>
            <a:endParaRPr lang="en-US" sz="2000" b="1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  <a:p>
            <a:pPr marL="800280" lvl="1" indent="-343080" defTabSz="914400">
              <a:lnSpc>
                <a:spcPts val="28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b="0" strike="noStrike" spc="-1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</a:rPr>
              <a:t>Owner</a:t>
            </a:r>
            <a:r>
              <a:rPr lang="zh-TW" altLang="zh-TW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服務處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資管科同仁。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26779" y="915673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32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CICD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管理員建置專案時會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先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dev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/main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919162"/>
            <a:ext cx="8905875" cy="50196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25" y="900978"/>
            <a:ext cx="8905875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/>
          <p:cNvPicPr/>
          <p:nvPr/>
        </p:nvPicPr>
        <p:blipFill>
          <a:blip r:embed="rId2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4" y="923925"/>
            <a:ext cx="8867775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/>
            <p:cNvPicPr/>
            <p:nvPr/>
          </p:nvPicPr>
          <p:blipFill>
            <a:blip r:embed="rId2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Arial"/>
                </a:rPr>
                <a:t>Stage / UAT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r>
              <a:rPr sz="2400"/>
              <a:t/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2" y="923925"/>
            <a:ext cx="89154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054"/>
            <a:ext cx="10024486" cy="528814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由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Nexus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Push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的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war/jar file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</a:t>
            </a:r>
            <a:r>
              <a:rPr lang="en-US" sz="3600" b="1" strike="noStrike" spc="-1" dirty="0" smtClean="0">
                <a:solidFill>
                  <a:schemeClr val="lt1"/>
                </a:solidFill>
                <a:latin typeface="Microsoft JhengHei Light"/>
                <a:ea typeface="Microsoft JhengHei Light"/>
              </a:rPr>
              <a:t>Branch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2" y="923925"/>
            <a:ext cx="89154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/>
          <p:cNvPicPr/>
          <p:nvPr/>
        </p:nvPicPr>
        <p:blipFill>
          <a:blip r:embed="rId2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1"/>
            <a:ext cx="9328692" cy="52769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Production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環境開發測試完畢後透過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Mirror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的方式複製到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與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altLang="en-US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 smtClean="0">
                <a:solidFill>
                  <a:schemeClr val="dk1"/>
                </a:solidFill>
                <a:latin typeface="微軟正黑體"/>
                <a:ea typeface="微軟正黑體"/>
              </a:rPr>
              <a:t>測試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紀錄。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主要功能是用來儲存、管理、代理、發佈與控制軟體套件（</a:t>
            </a:r>
            <a:r>
              <a:rPr lang="en-US" alt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artifact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）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，與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Non-OCP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各一部。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/>
          <p:cNvPicPr/>
          <p:nvPr/>
        </p:nvPicPr>
        <p:blipFill>
          <a:blip r:embed="rId2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/>
          <p:cNvPicPr/>
          <p:nvPr/>
        </p:nvPicPr>
        <p:blipFill>
          <a:blip r:embed="rId2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/>
          <p:cNvPicPr/>
          <p:nvPr/>
        </p:nvPicPr>
        <p:blipFill>
          <a:blip r:embed="rId2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/>
          <p:cNvPicPr/>
          <p:nvPr/>
        </p:nvPicPr>
        <p:blipFill>
          <a:blip r:embed="rId2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/>
          <p:cNvPicPr/>
          <p:nvPr/>
        </p:nvPicPr>
        <p:blipFill>
          <a:blip r:embed="rId3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Merge </a:t>
            </a:r>
            <a:r>
              <a:rPr 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操作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/>
          <p:cNvPicPr/>
          <p:nvPr/>
        </p:nvPicPr>
        <p:blipFill>
          <a:blip r:embed="rId2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389370" y="2663190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err="1" smtClean="0">
                <a:solidFill>
                  <a:schemeClr val="accent3">
                    <a:lumMod val="75000"/>
                  </a:schemeClr>
                </a:solidFill>
              </a:rPr>
              <a:t>Sonatype</a:t>
            </a:r>
            <a:endParaRPr lang="zh-TW" alt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" y="900112"/>
            <a:ext cx="9192896" cy="517709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application-dev.properties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application-stage.properties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application-prod.properties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lang="en-US" sz="24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r>
              <a:rPr sz="1600"/>
              <a:t/>
            </a:r>
            <a:br>
              <a:rPr sz="1600"/>
            </a:b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/>
          <p:cNvPicPr/>
          <p:nvPr/>
        </p:nvPicPr>
        <p:blipFill>
          <a:blip r:embed="rId2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/>
          <p:cNvPicPr/>
          <p:nvPr/>
        </p:nvPicPr>
        <p:blipFill>
          <a:blip r:embed="rId2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/>
          <p:cNvPicPr/>
          <p:nvPr/>
        </p:nvPicPr>
        <p:blipFill>
          <a:blip r:embed="rId2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/>
          <p:cNvPicPr/>
          <p:nvPr/>
        </p:nvPicPr>
        <p:blipFill>
          <a:blip r:embed="rId2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/>
          <p:cNvPicPr/>
          <p:nvPr/>
        </p:nvPicPr>
        <p:blipFill>
          <a:blip r:embed="rId2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/>
          <p:cNvPicPr/>
          <p:nvPr/>
        </p:nvPicPr>
        <p:blipFill>
          <a:blip r:embed="rId3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/>
          <p:cNvPicPr/>
          <p:nvPr/>
        </p:nvPicPr>
        <p:blipFill>
          <a:blip r:embed="rId2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1.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2.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3.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/>
          <p:cNvPicPr/>
          <p:nvPr/>
        </p:nvPicPr>
        <p:blipFill>
          <a:blip r:embed="rId2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lang="en-US" sz="2800" b="0" strike="noStrike" spc="-1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415637" y="905165"/>
            <a:ext cx="9310254" cy="51538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pom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file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須為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流水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號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或唯一值</a:t>
            </a:r>
            <a:endParaRPr lang="en-US" altLang="zh-TW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以避免覆蓋前一版本的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groupId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根據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pom.xml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定義 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groupId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tw.com.scsb.ncbs.utility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artifactId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 Project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名稱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Version: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使用流水號或唯一值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&lt;Major&gt;.&lt;Minor&gt;.&lt;Patch&gt;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各流程負責人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圖片 7"/>
          <p:cNvPicPr/>
          <p:nvPr/>
        </p:nvPicPr>
        <p:blipFill>
          <a:blip r:embed="rId2"/>
          <a:stretch/>
        </p:blipFill>
        <p:spPr>
          <a:xfrm>
            <a:off x="60840" y="1149480"/>
            <a:ext cx="9958680" cy="430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28563</TotalTime>
  <Words>1778</Words>
  <Application>Microsoft Office PowerPoint</Application>
  <PresentationFormat>自訂</PresentationFormat>
  <Paragraphs>276</Paragraphs>
  <Slides>86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7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操作一</vt:lpstr>
      <vt:lpstr>Gitlab Merge 操作二</vt:lpstr>
      <vt:lpstr>Gitlab Merge 操作三</vt:lpstr>
      <vt:lpstr>Gitlab Merge 操作四</vt:lpstr>
      <vt:lpstr>Gitlab Merge 操作五</vt:lpstr>
      <vt:lpstr>Gitlab Merge 操作六</vt:lpstr>
      <vt:lpstr>Gitlab Merge 操作七</vt:lpstr>
      <vt:lpstr>Gitlab Merge 操作八</vt:lpstr>
      <vt:lpstr>Gitlab Merge 操作九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751</cp:revision>
  <cp:lastPrinted>2021-10-04T02:16:34Z</cp:lastPrinted>
  <dcterms:created xsi:type="dcterms:W3CDTF">2020-09-24T07:39:29Z</dcterms:created>
  <dcterms:modified xsi:type="dcterms:W3CDTF">2025-11-10T03:27:38Z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